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Play"/>
      <p:regular r:id="rId16"/>
      <p:bold r:id="rId17"/>
    </p:embeddedFont>
    <p:embeddedFont>
      <p:font typeface="Open Sans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pHXQNrO3bS89gG+d9RPhqpIHU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Light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OpenSans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-bold.fntdata"/><Relationship Id="rId16" Type="http://schemas.openxmlformats.org/officeDocument/2006/relationships/font" Target="fonts/Play-regular.fntdata"/><Relationship Id="rId5" Type="http://schemas.openxmlformats.org/officeDocument/2006/relationships/slide" Target="slides/slide1.xml"/><Relationship Id="rId19" Type="http://schemas.openxmlformats.org/officeDocument/2006/relationships/font" Target="fonts/OpenSansLight-bold.fntdata"/><Relationship Id="rId6" Type="http://schemas.openxmlformats.org/officeDocument/2006/relationships/slide" Target="slides/slide2.xml"/><Relationship Id="rId18" Type="http://schemas.openxmlformats.org/officeDocument/2006/relationships/font" Target="fonts/Open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3075245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307524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af3075245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1524000" y="1122363"/>
            <a:ext cx="9144000" cy="30253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1524000" y="4386729"/>
            <a:ext cx="9144000" cy="1135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b="1" sz="18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2"/>
          <p:cNvCxnSpPr/>
          <p:nvPr/>
        </p:nvCxnSpPr>
        <p:spPr>
          <a:xfrm flipH="1">
            <a:off x="0" y="0"/>
            <a:ext cx="3119718" cy="6858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" name="Google Shape;11;p12"/>
          <p:cNvCxnSpPr/>
          <p:nvPr/>
        </p:nvCxnSpPr>
        <p:spPr>
          <a:xfrm flipH="1">
            <a:off x="0" y="0"/>
            <a:ext cx="903768" cy="654367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12"/>
          <p:cNvCxnSpPr/>
          <p:nvPr/>
        </p:nvCxnSpPr>
        <p:spPr>
          <a:xfrm rot="10800000">
            <a:off x="-42863" y="5791200"/>
            <a:ext cx="6286501" cy="10668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" name="Google Shape;13;p12"/>
          <p:cNvCxnSpPr/>
          <p:nvPr/>
        </p:nvCxnSpPr>
        <p:spPr>
          <a:xfrm flipH="1">
            <a:off x="8462964" y="5848350"/>
            <a:ext cx="3729036" cy="10096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" name="Google Shape;14;p12"/>
          <p:cNvCxnSpPr/>
          <p:nvPr/>
        </p:nvCxnSpPr>
        <p:spPr>
          <a:xfrm flipH="1">
            <a:off x="11543158" y="1647825"/>
            <a:ext cx="648842" cy="521017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" name="Google Shape;15;p12"/>
          <p:cNvCxnSpPr/>
          <p:nvPr/>
        </p:nvCxnSpPr>
        <p:spPr>
          <a:xfrm rot="10800000">
            <a:off x="10781554" y="0"/>
            <a:ext cx="1410446" cy="425834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12"/>
          <p:cNvCxnSpPr/>
          <p:nvPr/>
        </p:nvCxnSpPr>
        <p:spPr>
          <a:xfrm rot="10800000">
            <a:off x="6529388" y="-4763"/>
            <a:ext cx="5662612" cy="93197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2"/>
          <p:cNvSpPr txBox="1"/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12"/>
          <p:cNvSpPr txBox="1"/>
          <p:nvPr>
            <p:ph idx="1" type="body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3" name="Google Shape;33;p1"/>
          <p:cNvCxnSpPr/>
          <p:nvPr/>
        </p:nvCxnSpPr>
        <p:spPr>
          <a:xfrm rot="10800000">
            <a:off x="7587" y="2720800"/>
            <a:ext cx="3470809" cy="413266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1"/>
          <p:cNvCxnSpPr/>
          <p:nvPr/>
        </p:nvCxnSpPr>
        <p:spPr>
          <a:xfrm flipH="1">
            <a:off x="0" y="-4540"/>
            <a:ext cx="1274412" cy="496722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1"/>
          <p:cNvCxnSpPr/>
          <p:nvPr/>
        </p:nvCxnSpPr>
        <p:spPr>
          <a:xfrm rot="10800000">
            <a:off x="5257800" y="0"/>
            <a:ext cx="6926614" cy="112236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1"/>
          <p:cNvSpPr txBox="1"/>
          <p:nvPr>
            <p:ph type="ctrTitle"/>
          </p:nvPr>
        </p:nvSpPr>
        <p:spPr>
          <a:xfrm>
            <a:off x="8286014" y="1122363"/>
            <a:ext cx="3316463" cy="30253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</a:pPr>
            <a:r>
              <a:rPr lang="fr-FR" sz="4400"/>
              <a:t>PROOF OF CONCEPT </a:t>
            </a:r>
            <a:endParaRPr/>
          </a:p>
        </p:txBody>
      </p:sp>
      <p:sp>
        <p:nvSpPr>
          <p:cNvPr id="37" name="Google Shape;37;p1"/>
          <p:cNvSpPr txBox="1"/>
          <p:nvPr>
            <p:ph idx="1" type="subTitle"/>
          </p:nvPr>
        </p:nvSpPr>
        <p:spPr>
          <a:xfrm>
            <a:off x="8350368" y="4386729"/>
            <a:ext cx="3252110" cy="1135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r>
              <a:rPr lang="fr-FR" sz="1600"/>
              <a:t>GAUTHIER FALISE </a:t>
            </a:r>
            <a:endParaRPr/>
          </a:p>
          <a:p>
            <a:pPr indent="0" lvl="0" marL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r>
              <a:rPr lang="fr-FR" sz="1600"/>
              <a:t>GRÉGOIRE DESFOSSE </a:t>
            </a:r>
            <a:endParaRPr/>
          </a:p>
          <a:p>
            <a:pPr indent="0" lvl="0" marL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r>
              <a:rPr lang="fr-FR" sz="1600"/>
              <a:t>ESILV A4</a:t>
            </a:r>
            <a:endParaRPr/>
          </a:p>
        </p:txBody>
      </p:sp>
      <p:cxnSp>
        <p:nvCxnSpPr>
          <p:cNvPr id="38" name="Google Shape;38;p1"/>
          <p:cNvCxnSpPr/>
          <p:nvPr/>
        </p:nvCxnSpPr>
        <p:spPr>
          <a:xfrm flipH="1">
            <a:off x="7337102" y="6051582"/>
            <a:ext cx="4847312" cy="80641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" name="Google Shape;39;p1"/>
          <p:cNvCxnSpPr/>
          <p:nvPr/>
        </p:nvCxnSpPr>
        <p:spPr>
          <a:xfrm flipH="1">
            <a:off x="4225160" y="0"/>
            <a:ext cx="3541141" cy="68580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e image contenant intérieur, assis, ordinateur, table&#10;&#10;Description générée automatiquement" id="40" name="Google Shape;40;p1"/>
          <p:cNvPicPr preferRelativeResize="0"/>
          <p:nvPr/>
        </p:nvPicPr>
        <p:blipFill rotWithShape="1">
          <a:blip r:embed="rId3">
            <a:alphaModFix/>
          </a:blip>
          <a:srcRect b="5466" l="0" r="0" t="13307"/>
          <a:stretch/>
        </p:blipFill>
        <p:spPr>
          <a:xfrm>
            <a:off x="532755" y="1393841"/>
            <a:ext cx="7228091" cy="406577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Quels travaux effectuer pour améliorer l'efficacité énergétique de votre  maison ?"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10817" r="18569" t="0"/>
          <a:stretch/>
        </p:blipFill>
        <p:spPr>
          <a:xfrm>
            <a:off x="20" y="10"/>
            <a:ext cx="9146116" cy="686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/>
          <p:nvPr/>
        </p:nvSpPr>
        <p:spPr>
          <a:xfrm>
            <a:off x="7945558" y="-6724"/>
            <a:ext cx="4265457" cy="6868736"/>
          </a:xfrm>
          <a:custGeom>
            <a:rect b="b" l="l" r="r" t="t"/>
            <a:pathLst>
              <a:path extrusionOk="0" h="6865085" w="5170888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4" name="Google Shape;164;p10"/>
          <p:cNvSpPr txBox="1"/>
          <p:nvPr>
            <p:ph type="ctrTitle"/>
          </p:nvPr>
        </p:nvSpPr>
        <p:spPr>
          <a:xfrm>
            <a:off x="9146136" y="1182179"/>
            <a:ext cx="3153720" cy="13626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Play"/>
              <a:buNone/>
            </a:pPr>
            <a:r>
              <a:rPr lang="fr-FR" sz="4100"/>
              <a:t>TO GO FURTHER…</a:t>
            </a:r>
            <a:endParaRPr/>
          </a:p>
        </p:txBody>
      </p:sp>
      <p:sp>
        <p:nvSpPr>
          <p:cNvPr id="165" name="Google Shape;165;p10"/>
          <p:cNvSpPr txBox="1"/>
          <p:nvPr>
            <p:ph idx="1" type="subTitle"/>
          </p:nvPr>
        </p:nvSpPr>
        <p:spPr>
          <a:xfrm>
            <a:off x="8667750" y="2743200"/>
            <a:ext cx="3524230" cy="45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r>
              <a:rPr lang="fr-FR" sz="1600"/>
              <a:t>IMPROVEMENT IDEAS FOR THE DEVELOPMENT OF OUR PROJECT:</a:t>
            </a:r>
            <a:endParaRPr sz="1600"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</a:pPr>
            <a:r>
              <a:rPr lang="fr-FR" sz="1600"/>
              <a:t>IMPROVE THE USER INTERFACE WITH A MOBILE APPLICATION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</a:pPr>
            <a:r>
              <a:rPr lang="fr-FR" sz="1600"/>
              <a:t>PERMIT TO ADD MORE SENSORS ON THE TARPAULIN TO BE EVEN MORE PRECISE</a:t>
            </a:r>
            <a:endParaRPr sz="1600"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</a:pPr>
            <a:r>
              <a:rPr lang="fr-FR" sz="1600"/>
              <a:t>THINK ABOUT CAPTURING OTHERS INTERESTING DATA IN THE BUILDING 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Open Sans Light"/>
              <a:buChar char="-"/>
            </a:pPr>
            <a:r>
              <a:rPr lang="fr-FR" sz="1600"/>
              <a:t> ETC…</a:t>
            </a:r>
            <a:endParaRPr sz="1600"/>
          </a:p>
        </p:txBody>
      </p:sp>
      <p:cxnSp>
        <p:nvCxnSpPr>
          <p:cNvPr id="166" name="Google Shape;166;p10"/>
          <p:cNvCxnSpPr/>
          <p:nvPr/>
        </p:nvCxnSpPr>
        <p:spPr>
          <a:xfrm>
            <a:off x="6931959" y="0"/>
            <a:ext cx="5279056" cy="777922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10"/>
          <p:cNvCxnSpPr/>
          <p:nvPr/>
        </p:nvCxnSpPr>
        <p:spPr>
          <a:xfrm flipH="1">
            <a:off x="7281082" y="-6724"/>
            <a:ext cx="2279175" cy="6864724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10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5" name="Google Shape;175;p11"/>
          <p:cNvSpPr txBox="1"/>
          <p:nvPr>
            <p:ph type="ctrTitle"/>
          </p:nvPr>
        </p:nvSpPr>
        <p:spPr>
          <a:xfrm>
            <a:off x="871869" y="276560"/>
            <a:ext cx="5645888" cy="3902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</a:pPr>
            <a:r>
              <a:rPr lang="fr-FR"/>
              <a:t>THANK YOU FOR YOUR ATTENTION</a:t>
            </a:r>
            <a:endParaRPr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8816" r="27595" t="0"/>
          <a:stretch/>
        </p:blipFill>
        <p:spPr>
          <a:xfrm>
            <a:off x="5879804" y="-6350"/>
            <a:ext cx="6312196" cy="6874330"/>
          </a:xfrm>
          <a:custGeom>
            <a:rect b="b" l="l" r="r" t="t"/>
            <a:pathLst>
              <a:path extrusionOk="0" h="6874330" w="6312196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77" name="Google Shape;177;p11"/>
          <p:cNvCxnSpPr/>
          <p:nvPr/>
        </p:nvCxnSpPr>
        <p:spPr>
          <a:xfrm flipH="1">
            <a:off x="6634715" y="0"/>
            <a:ext cx="914401" cy="685734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383" y="3184263"/>
            <a:ext cx="4261039" cy="321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Isolation Thermique des Murs Par l'Extérieur ITE | Rénovation Habitat Info" id="47" name="Google Shape;47;p2"/>
          <p:cNvPicPr preferRelativeResize="0"/>
          <p:nvPr/>
        </p:nvPicPr>
        <p:blipFill rotWithShape="1">
          <a:blip r:embed="rId3">
            <a:alphaModFix/>
          </a:blip>
          <a:srcRect b="10199" l="0" r="0" t="0"/>
          <a:stretch/>
        </p:blipFill>
        <p:spPr>
          <a:xfrm>
            <a:off x="-33559" y="-3643"/>
            <a:ext cx="12225558" cy="686164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/>
          <p:nvPr/>
        </p:nvSpPr>
        <p:spPr>
          <a:xfrm rot="10800000">
            <a:off x="-33556" y="-14280"/>
            <a:ext cx="4615080" cy="6872278"/>
          </a:xfrm>
          <a:custGeom>
            <a:rect b="b" l="l" r="r" t="t"/>
            <a:pathLst>
              <a:path extrusionOk="0" h="6868625" w="5594726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533399" y="1040003"/>
            <a:ext cx="3281149" cy="3150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lay"/>
              <a:buNone/>
            </a:pPr>
            <a:r>
              <a:rPr lang="fr-FR" sz="4000"/>
              <a:t>TABLE OF CONTENT</a:t>
            </a:r>
            <a:endParaRPr/>
          </a:p>
        </p:txBody>
      </p:sp>
      <p:cxnSp>
        <p:nvCxnSpPr>
          <p:cNvPr id="50" name="Google Shape;50;p2"/>
          <p:cNvCxnSpPr/>
          <p:nvPr/>
        </p:nvCxnSpPr>
        <p:spPr>
          <a:xfrm flipH="1">
            <a:off x="-33558" y="0"/>
            <a:ext cx="6705601" cy="80962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2"/>
          <p:cNvCxnSpPr/>
          <p:nvPr/>
        </p:nvCxnSpPr>
        <p:spPr>
          <a:xfrm flipH="1" rot="10800000">
            <a:off x="3514060" y="1"/>
            <a:ext cx="510363" cy="685799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" name="Google Shape;52;p2"/>
          <p:cNvCxnSpPr/>
          <p:nvPr/>
        </p:nvCxnSpPr>
        <p:spPr>
          <a:xfrm flipH="1" rot="10800000">
            <a:off x="11602477" y="365123"/>
            <a:ext cx="589522" cy="6492877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2"/>
          <p:cNvCxnSpPr/>
          <p:nvPr/>
        </p:nvCxnSpPr>
        <p:spPr>
          <a:xfrm rot="10800000">
            <a:off x="9340702" y="-10737"/>
            <a:ext cx="2851297" cy="1680049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2"/>
          <p:cNvCxnSpPr/>
          <p:nvPr/>
        </p:nvCxnSpPr>
        <p:spPr>
          <a:xfrm rot="10800000">
            <a:off x="-33557" y="6045958"/>
            <a:ext cx="6876857" cy="812042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2"/>
          <p:cNvSpPr txBox="1"/>
          <p:nvPr/>
        </p:nvSpPr>
        <p:spPr>
          <a:xfrm>
            <a:off x="194544" y="2721971"/>
            <a:ext cx="3829879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approach</a:t>
            </a:r>
            <a:endParaRPr b="0" i="0" sz="32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problem 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solutions 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solution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First prototype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go further </a:t>
            </a:r>
            <a:endParaRPr/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/>
          </a:p>
        </p:txBody>
      </p:sp>
      <p:sp>
        <p:nvSpPr>
          <p:cNvPr id="56" name="Google Shape;56;p2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2" name="Google Shape;62;p3"/>
          <p:cNvCxnSpPr/>
          <p:nvPr/>
        </p:nvCxnSpPr>
        <p:spPr>
          <a:xfrm rot="10800000">
            <a:off x="7587" y="2720800"/>
            <a:ext cx="3470809" cy="413266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" name="Google Shape;63;p3"/>
          <p:cNvCxnSpPr/>
          <p:nvPr/>
        </p:nvCxnSpPr>
        <p:spPr>
          <a:xfrm flipH="1">
            <a:off x="0" y="-4540"/>
            <a:ext cx="1274412" cy="496722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3"/>
          <p:cNvCxnSpPr/>
          <p:nvPr/>
        </p:nvCxnSpPr>
        <p:spPr>
          <a:xfrm rot="10800000">
            <a:off x="5257800" y="0"/>
            <a:ext cx="6926614" cy="112236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3"/>
          <p:cNvSpPr txBox="1"/>
          <p:nvPr/>
        </p:nvSpPr>
        <p:spPr>
          <a:xfrm>
            <a:off x="7558775" y="1684318"/>
            <a:ext cx="33165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440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OUR APPROACH </a:t>
            </a:r>
            <a:endParaRPr/>
          </a:p>
        </p:txBody>
      </p:sp>
      <p:cxnSp>
        <p:nvCxnSpPr>
          <p:cNvPr id="66" name="Google Shape;66;p3"/>
          <p:cNvCxnSpPr/>
          <p:nvPr/>
        </p:nvCxnSpPr>
        <p:spPr>
          <a:xfrm flipH="1">
            <a:off x="7337102" y="6051582"/>
            <a:ext cx="4847312" cy="80641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3"/>
          <p:cNvCxnSpPr/>
          <p:nvPr/>
        </p:nvCxnSpPr>
        <p:spPr>
          <a:xfrm flipH="1">
            <a:off x="4225160" y="0"/>
            <a:ext cx="3541141" cy="68580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63670" l="64598" r="13228" t="17228"/>
          <a:stretch/>
        </p:blipFill>
        <p:spPr>
          <a:xfrm>
            <a:off x="188520" y="4787130"/>
            <a:ext cx="573480" cy="6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19550" y="98975"/>
            <a:ext cx="8334493" cy="46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5460113" y="4792913"/>
            <a:ext cx="5691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800">
                <a:latin typeface="Open Sans Light"/>
                <a:ea typeface="Open Sans Light"/>
                <a:cs typeface="Open Sans Light"/>
                <a:sym typeface="Open Sans Light"/>
              </a:rPr>
              <a:t>“L’efficacité énergétique est au centre des </a:t>
            </a:r>
            <a:r>
              <a:rPr i="1" lang="fr-FR" sz="1800">
                <a:latin typeface="Open Sans Light"/>
                <a:ea typeface="Open Sans Light"/>
                <a:cs typeface="Open Sans Light"/>
                <a:sym typeface="Open Sans Light"/>
              </a:rPr>
              <a:t>préoccupations</a:t>
            </a:r>
            <a:r>
              <a:rPr i="1" lang="fr-FR" sz="1800">
                <a:latin typeface="Open Sans Light"/>
                <a:ea typeface="Open Sans Light"/>
                <a:cs typeface="Open Sans Light"/>
                <a:sym typeface="Open Sans Light"/>
              </a:rPr>
              <a:t> actuelles du bâtiment.”</a:t>
            </a:r>
            <a:endParaRPr i="1"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8192050" y="5435025"/>
            <a:ext cx="2890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Open Sans Light"/>
                <a:ea typeface="Open Sans Light"/>
                <a:cs typeface="Open Sans Light"/>
                <a:sym typeface="Open Sans Light"/>
              </a:rPr>
              <a:t>Marc Fitoussi, Architecte D.P.L.G.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" name="Google Shape;78;p4"/>
          <p:cNvSpPr/>
          <p:nvPr/>
        </p:nvSpPr>
        <p:spPr>
          <a:xfrm rot="10800000">
            <a:off x="2478" y="-11084"/>
            <a:ext cx="7384765" cy="6895884"/>
          </a:xfrm>
          <a:custGeom>
            <a:rect b="b" l="l" r="r" t="t"/>
            <a:pathLst>
              <a:path extrusionOk="0" h="6822053" w="6699211">
                <a:moveTo>
                  <a:pt x="1925231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1925231" y="186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" name="Google Shape;79;p4"/>
          <p:cNvSpPr txBox="1"/>
          <p:nvPr>
            <p:ph type="ctrTitle"/>
          </p:nvPr>
        </p:nvSpPr>
        <p:spPr>
          <a:xfrm>
            <a:off x="543446" y="385500"/>
            <a:ext cx="5400792" cy="178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"/>
              <a:buNone/>
            </a:pPr>
            <a:r>
              <a:rPr lang="fr-FR" sz="6000"/>
              <a:t>WHICH </a:t>
            </a:r>
            <a:r>
              <a:rPr lang="fr-FR" sz="6000"/>
              <a:t>PROBLEMS ?</a:t>
            </a:r>
            <a:endParaRPr/>
          </a:p>
        </p:txBody>
      </p:sp>
      <p:cxnSp>
        <p:nvCxnSpPr>
          <p:cNvPr id="80" name="Google Shape;80;p4"/>
          <p:cNvCxnSpPr/>
          <p:nvPr/>
        </p:nvCxnSpPr>
        <p:spPr>
          <a:xfrm>
            <a:off x="0" y="5270269"/>
            <a:ext cx="8526326" cy="15877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4"/>
          <p:cNvSpPr txBox="1"/>
          <p:nvPr>
            <p:ph idx="1" type="subTitle"/>
          </p:nvPr>
        </p:nvSpPr>
        <p:spPr>
          <a:xfrm>
            <a:off x="1043428" y="2551924"/>
            <a:ext cx="4157222" cy="371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HEAT LEAKAGE IN A HOUSE : 30 % BY THE ROOF AND 20 % BY THE WALLS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PROBLEM CAUSED BY MOISTURE LEAKS IN A BUILDING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HIGH COST OF A COMPLETE RENOVATION</a:t>
            </a:r>
            <a:endParaRPr/>
          </a:p>
          <a:p>
            <a:pPr indent="-19431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5206" y="2998229"/>
            <a:ext cx="5436297" cy="385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5194" y="141869"/>
            <a:ext cx="3574558" cy="268573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" name="Google Shape;91;p5"/>
          <p:cNvSpPr txBox="1"/>
          <p:nvPr>
            <p:ph type="ctrTitle"/>
          </p:nvPr>
        </p:nvSpPr>
        <p:spPr>
          <a:xfrm>
            <a:off x="4113061" y="-88689"/>
            <a:ext cx="5994846" cy="29901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"/>
              <a:buNone/>
            </a:pPr>
            <a:r>
              <a:rPr lang="fr-FR" sz="6000"/>
              <a:t>WHICH CURRENT SOLUTIONS ?</a:t>
            </a:r>
            <a:endParaRPr/>
          </a:p>
        </p:txBody>
      </p:sp>
      <p:sp>
        <p:nvSpPr>
          <p:cNvPr id="92" name="Google Shape;92;p5"/>
          <p:cNvSpPr txBox="1"/>
          <p:nvPr>
            <p:ph idx="1" type="subTitle"/>
          </p:nvPr>
        </p:nvSpPr>
        <p:spPr>
          <a:xfrm>
            <a:off x="4770380" y="3239593"/>
            <a:ext cx="5610098" cy="3344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rPr lang="fr-FR"/>
              <a:t>THE THERMOGRAPHIC CAMERA :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rPr lang="fr-FR"/>
              <a:t>CAN DETECT VARIATION USING INFRARED RADIATION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rPr lang="fr-FR"/>
              <a:t>VERY EXPENSIVE IF YOU WANT THE PRECISE ANALYSIS OF A COMPLETE WALL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rPr lang="fr-FR"/>
              <a:t>LOSE ACCURACY WHEN USED OUTSIDE, BECAUSE OF THE AIR HEAT VARIATIONS</a:t>
            </a:r>
            <a:endParaRPr/>
          </a:p>
        </p:txBody>
      </p:sp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-1" t="5490"/>
          <a:stretch/>
        </p:blipFill>
        <p:spPr>
          <a:xfrm>
            <a:off x="0" y="3427278"/>
            <a:ext cx="3630033" cy="343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4">
            <a:alphaModFix/>
          </a:blip>
          <a:srcRect b="-1" l="2673" r="11380" t="0"/>
          <a:stretch/>
        </p:blipFill>
        <p:spPr>
          <a:xfrm>
            <a:off x="0" y="11654"/>
            <a:ext cx="3630033" cy="3452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5"/>
          <p:cNvCxnSpPr/>
          <p:nvPr/>
        </p:nvCxnSpPr>
        <p:spPr>
          <a:xfrm rot="10800000">
            <a:off x="9083040" y="0"/>
            <a:ext cx="3108960" cy="433998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5"/>
          <p:cNvCxnSpPr/>
          <p:nvPr/>
        </p:nvCxnSpPr>
        <p:spPr>
          <a:xfrm flipH="1" rot="10800000">
            <a:off x="7110484" y="5928360"/>
            <a:ext cx="5081516" cy="92964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5"/>
          <p:cNvCxnSpPr/>
          <p:nvPr/>
        </p:nvCxnSpPr>
        <p:spPr>
          <a:xfrm flipH="1">
            <a:off x="10495129" y="11654"/>
            <a:ext cx="1197472" cy="6834692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5"/>
          <p:cNvSpPr txBox="1"/>
          <p:nvPr/>
        </p:nvSpPr>
        <p:spPr>
          <a:xfrm>
            <a:off x="4171216" y="3482706"/>
            <a:ext cx="73142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</a:t>
            </a:r>
            <a:endParaRPr b="1" sz="9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" name="Google Shape;99;p5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6"/>
          <p:cNvSpPr/>
          <p:nvPr/>
        </p:nvSpPr>
        <p:spPr>
          <a:xfrm rot="10800000">
            <a:off x="-33556" y="-14280"/>
            <a:ext cx="4615080" cy="6872278"/>
          </a:xfrm>
          <a:custGeom>
            <a:rect b="b" l="l" r="r" t="t"/>
            <a:pathLst>
              <a:path extrusionOk="0" h="6868625" w="5594726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" name="Google Shape;106;p6"/>
          <p:cNvSpPr txBox="1"/>
          <p:nvPr>
            <p:ph type="ctrTitle"/>
          </p:nvPr>
        </p:nvSpPr>
        <p:spPr>
          <a:xfrm>
            <a:off x="438631" y="796502"/>
            <a:ext cx="3281149" cy="130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lay"/>
              <a:buNone/>
            </a:pPr>
            <a:r>
              <a:rPr lang="fr-FR" sz="4000"/>
              <a:t>OUR SOLUTION</a:t>
            </a:r>
            <a:endParaRPr/>
          </a:p>
        </p:txBody>
      </p:sp>
      <p:sp>
        <p:nvSpPr>
          <p:cNvPr id="107" name="Google Shape;107;p6"/>
          <p:cNvSpPr txBox="1"/>
          <p:nvPr>
            <p:ph idx="1" type="subTitle"/>
          </p:nvPr>
        </p:nvSpPr>
        <p:spPr>
          <a:xfrm>
            <a:off x="119514" y="1947512"/>
            <a:ext cx="3684685" cy="4335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rPr lang="fr-FR"/>
              <a:t>A GRID OF SENSORS ARRANGED ON A TARPAULIN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 VERY SIMPLE TO MOVE ON THE DESIRED SURFACE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MESURE VERY PRECISELY HEAT FLOWS OVER A LARGE AREA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ALSO ALLOWS TO MEASURE MOISTURE LEAKS AND VIBRATIONS OF THE WALL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</a:pPr>
            <a:r>
              <a:rPr lang="fr-FR"/>
              <a:t>NOT VERY EXPENSIVE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r>
              <a:t/>
            </a:r>
            <a:endParaRPr sz="1600"/>
          </a:p>
        </p:txBody>
      </p:sp>
      <p:cxnSp>
        <p:nvCxnSpPr>
          <p:cNvPr id="108" name="Google Shape;108;p6"/>
          <p:cNvCxnSpPr/>
          <p:nvPr/>
        </p:nvCxnSpPr>
        <p:spPr>
          <a:xfrm flipH="1">
            <a:off x="-33558" y="0"/>
            <a:ext cx="6705601" cy="80962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6"/>
          <p:cNvCxnSpPr/>
          <p:nvPr/>
        </p:nvCxnSpPr>
        <p:spPr>
          <a:xfrm flipH="1" rot="10800000">
            <a:off x="3514060" y="1"/>
            <a:ext cx="510363" cy="685799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6"/>
          <p:cNvCxnSpPr/>
          <p:nvPr/>
        </p:nvCxnSpPr>
        <p:spPr>
          <a:xfrm flipH="1" rot="10800000">
            <a:off x="11602477" y="365123"/>
            <a:ext cx="589522" cy="6492877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6"/>
          <p:cNvCxnSpPr/>
          <p:nvPr/>
        </p:nvCxnSpPr>
        <p:spPr>
          <a:xfrm rot="10800000">
            <a:off x="9340702" y="-10737"/>
            <a:ext cx="2851297" cy="1680049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6"/>
          <p:cNvCxnSpPr/>
          <p:nvPr/>
        </p:nvCxnSpPr>
        <p:spPr>
          <a:xfrm rot="10800000">
            <a:off x="-33557" y="6045958"/>
            <a:ext cx="6876857" cy="812042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3" name="Google Shape;113;p6"/>
          <p:cNvGrpSpPr/>
          <p:nvPr/>
        </p:nvGrpSpPr>
        <p:grpSpPr>
          <a:xfrm>
            <a:off x="4850668" y="1037047"/>
            <a:ext cx="6208442" cy="4677953"/>
            <a:chOff x="-1503745" y="3024352"/>
            <a:chExt cx="6208442" cy="4677953"/>
          </a:xfrm>
        </p:grpSpPr>
        <p:pic>
          <p:nvPicPr>
            <p:cNvPr id="114" name="Google Shape;114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419326" y="3130305"/>
              <a:ext cx="6096000" cy="457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" name="Google Shape;115;p6"/>
            <p:cNvGrpSpPr/>
            <p:nvPr/>
          </p:nvGrpSpPr>
          <p:grpSpPr>
            <a:xfrm>
              <a:off x="-1503745" y="3024352"/>
              <a:ext cx="6208442" cy="4669118"/>
              <a:chOff x="4717874" y="821505"/>
              <a:chExt cx="6096000" cy="4462298"/>
            </a:xfrm>
          </p:grpSpPr>
          <p:pic>
            <p:nvPicPr>
              <p:cNvPr descr="Toile mauvaises herbes" id="116" name="Google Shape;116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14787" t="0"/>
              <a:stretch/>
            </p:blipFill>
            <p:spPr>
              <a:xfrm rot="10800000">
                <a:off x="4773249" y="931207"/>
                <a:ext cx="5843925" cy="3238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" name="Google Shape;117;p6"/>
              <p:cNvPicPr preferRelativeResize="0"/>
              <p:nvPr/>
            </p:nvPicPr>
            <p:blipFill rotWithShape="1">
              <a:blip r:embed="rId5">
                <a:alphaModFix/>
              </a:blip>
              <a:srcRect b="2398" l="0" r="0" t="0"/>
              <a:stretch/>
            </p:blipFill>
            <p:spPr>
              <a:xfrm>
                <a:off x="4717874" y="821505"/>
                <a:ext cx="6096000" cy="4462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8" name="Google Shape;118;p6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f3075245c_0_0"/>
          <p:cNvSpPr txBox="1"/>
          <p:nvPr>
            <p:ph type="ctrTitle"/>
          </p:nvPr>
        </p:nvSpPr>
        <p:spPr>
          <a:xfrm>
            <a:off x="670475" y="134100"/>
            <a:ext cx="11674800" cy="132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900"/>
              <a:t>BLOCK DIAGRAM OF OUR SOLUTION</a:t>
            </a:r>
            <a:endParaRPr sz="4900"/>
          </a:p>
        </p:txBody>
      </p:sp>
      <p:sp>
        <p:nvSpPr>
          <p:cNvPr id="125" name="Google Shape;125;gaf3075245c_0_0"/>
          <p:cNvSpPr txBox="1"/>
          <p:nvPr>
            <p:ph idx="1" type="subTitle"/>
          </p:nvPr>
        </p:nvSpPr>
        <p:spPr>
          <a:xfrm>
            <a:off x="1524000" y="4386729"/>
            <a:ext cx="9144000" cy="11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af3075245c_0_0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27" name="Google Shape;127;gaf3075245c_0_0"/>
          <p:cNvPicPr preferRelativeResize="0"/>
          <p:nvPr/>
        </p:nvPicPr>
        <p:blipFill rotWithShape="1">
          <a:blip r:embed="rId3">
            <a:alphaModFix/>
          </a:blip>
          <a:srcRect b="0" l="0" r="0" t="7313"/>
          <a:stretch/>
        </p:blipFill>
        <p:spPr>
          <a:xfrm>
            <a:off x="762925" y="1455900"/>
            <a:ext cx="10383974" cy="51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3" name="Google Shape;133;p8"/>
          <p:cNvSpPr/>
          <p:nvPr/>
        </p:nvSpPr>
        <p:spPr>
          <a:xfrm rot="10800000">
            <a:off x="-1" y="-1"/>
            <a:ext cx="7960944" cy="6859759"/>
          </a:xfrm>
          <a:custGeom>
            <a:rect b="b" l="l" r="r" t="t"/>
            <a:pathLst>
              <a:path extrusionOk="0" h="6859759" w="5838204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8"/>
          <p:cNvSpPr txBox="1"/>
          <p:nvPr>
            <p:ph type="ctrTitle"/>
          </p:nvPr>
        </p:nvSpPr>
        <p:spPr>
          <a:xfrm>
            <a:off x="695262" y="147040"/>
            <a:ext cx="4768938" cy="22032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lay"/>
              <a:buNone/>
            </a:pPr>
            <a:r>
              <a:rPr lang="fr-FR" sz="5400"/>
              <a:t>FIRST PROTOTYPE</a:t>
            </a:r>
            <a:endParaRPr/>
          </a:p>
        </p:txBody>
      </p:sp>
      <p:sp>
        <p:nvSpPr>
          <p:cNvPr id="135" name="Google Shape;135;p8"/>
          <p:cNvSpPr txBox="1"/>
          <p:nvPr>
            <p:ph idx="1" type="subTitle"/>
          </p:nvPr>
        </p:nvSpPr>
        <p:spPr>
          <a:xfrm>
            <a:off x="851927" y="2999942"/>
            <a:ext cx="3834392" cy="2581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rPr lang="fr-FR"/>
              <a:t>EQUIPMENT :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Open Sans Light"/>
              <a:buChar char="-"/>
            </a:pPr>
            <a:r>
              <a:rPr lang="fr-FR"/>
              <a:t>RASPBERRYPI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Open Sans Light"/>
              <a:buChar char="-"/>
            </a:pPr>
            <a:r>
              <a:rPr lang="fr-FR"/>
              <a:t>Sensor BME680</a:t>
            </a:r>
            <a:endParaRPr/>
          </a:p>
        </p:txBody>
      </p:sp>
      <p:cxnSp>
        <p:nvCxnSpPr>
          <p:cNvPr id="136" name="Google Shape;136;p8"/>
          <p:cNvCxnSpPr/>
          <p:nvPr/>
        </p:nvCxnSpPr>
        <p:spPr>
          <a:xfrm rot="10800000">
            <a:off x="6521187" y="10631"/>
            <a:ext cx="876073" cy="68580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8"/>
          <p:cNvCxnSpPr/>
          <p:nvPr/>
        </p:nvCxnSpPr>
        <p:spPr>
          <a:xfrm flipH="1" rot="10800000">
            <a:off x="9307961" y="640726"/>
            <a:ext cx="2884039" cy="6217274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8"/>
          <p:cNvCxnSpPr/>
          <p:nvPr/>
        </p:nvCxnSpPr>
        <p:spPr>
          <a:xfrm>
            <a:off x="9434086" y="0"/>
            <a:ext cx="2757914" cy="142520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8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600" y="208250"/>
            <a:ext cx="3358625" cy="3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76" y="3566865"/>
            <a:ext cx="3788578" cy="278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48" name="Google Shape;148;p9"/>
          <p:cNvCxnSpPr/>
          <p:nvPr/>
        </p:nvCxnSpPr>
        <p:spPr>
          <a:xfrm rot="10800000">
            <a:off x="7587" y="2720800"/>
            <a:ext cx="3470809" cy="413266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9"/>
          <p:cNvCxnSpPr/>
          <p:nvPr/>
        </p:nvCxnSpPr>
        <p:spPr>
          <a:xfrm flipH="1">
            <a:off x="0" y="-4540"/>
            <a:ext cx="1274412" cy="496722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9"/>
          <p:cNvCxnSpPr/>
          <p:nvPr/>
        </p:nvCxnSpPr>
        <p:spPr>
          <a:xfrm rot="10800000">
            <a:off x="5257800" y="0"/>
            <a:ext cx="6926614" cy="1122363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9"/>
          <p:cNvSpPr txBox="1"/>
          <p:nvPr>
            <p:ph type="ctrTitle"/>
          </p:nvPr>
        </p:nvSpPr>
        <p:spPr>
          <a:xfrm>
            <a:off x="7982281" y="1122363"/>
            <a:ext cx="3541141" cy="14268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</a:pPr>
            <a:r>
              <a:rPr lang="fr-FR" sz="4400"/>
              <a:t>FIRST RESULTS </a:t>
            </a:r>
            <a:endParaRPr/>
          </a:p>
        </p:txBody>
      </p:sp>
      <p:sp>
        <p:nvSpPr>
          <p:cNvPr id="152" name="Google Shape;152;p9"/>
          <p:cNvSpPr txBox="1"/>
          <p:nvPr>
            <p:ph idx="1" type="subTitle"/>
          </p:nvPr>
        </p:nvSpPr>
        <p:spPr>
          <a:xfrm>
            <a:off x="7337103" y="2549234"/>
            <a:ext cx="4186319" cy="303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fr-FR" sz="2000"/>
              <a:t>-W</a:t>
            </a:r>
            <a:r>
              <a:rPr lang="fr-FR" sz="2000"/>
              <a:t>E OBTAIN THE MAP OF TEMPERATURE VARIATIONS ON THE SURFACE OF A WALL, WHICH PERMIT TO SHOWS HEAT FLUXES  ON THIS WALL.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/>
          </a:p>
        </p:txBody>
      </p:sp>
      <p:cxnSp>
        <p:nvCxnSpPr>
          <p:cNvPr id="153" name="Google Shape;153;p9"/>
          <p:cNvCxnSpPr/>
          <p:nvPr/>
        </p:nvCxnSpPr>
        <p:spPr>
          <a:xfrm flipH="1">
            <a:off x="7337102" y="6051582"/>
            <a:ext cx="4847312" cy="80641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" name="Google Shape;154;p9"/>
          <p:cNvCxnSpPr/>
          <p:nvPr/>
        </p:nvCxnSpPr>
        <p:spPr>
          <a:xfrm flipH="1">
            <a:off x="4225160" y="0"/>
            <a:ext cx="3541141" cy="685800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16193" t="0"/>
          <a:stretch/>
        </p:blipFill>
        <p:spPr>
          <a:xfrm>
            <a:off x="532756" y="960144"/>
            <a:ext cx="6057584" cy="49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 txBox="1"/>
          <p:nvPr>
            <p:ph idx="12" type="sldNum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leLinesVTI">
  <a:themeElements>
    <a:clrScheme name="Custom 34">
      <a:dk1>
        <a:srgbClr val="000000"/>
      </a:dk1>
      <a:lt1>
        <a:srgbClr val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2020-12-03T19:24:04Z</dcterms:created>
  <dc:creator>Grégoire Desfossés</dc:creator>
</cp:coreProperties>
</file>